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1"/>
  </p:notesMasterIdLst>
  <p:sldIdLst>
    <p:sldId id="268" r:id="rId2"/>
    <p:sldId id="264" r:id="rId3"/>
    <p:sldId id="257" r:id="rId4"/>
    <p:sldId id="269" r:id="rId5"/>
    <p:sldId id="259" r:id="rId6"/>
    <p:sldId id="258" r:id="rId7"/>
    <p:sldId id="260" r:id="rId8"/>
    <p:sldId id="261" r:id="rId9"/>
    <p:sldId id="262"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370" autoAdjust="0"/>
  </p:normalViewPr>
  <p:slideViewPr>
    <p:cSldViewPr snapToGrid="0">
      <p:cViewPr>
        <p:scale>
          <a:sx n="90" d="100"/>
          <a:sy n="90" d="100"/>
        </p:scale>
        <p:origin x="840"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8" Type="http://schemas.openxmlformats.org/officeDocument/2006/relationships/commentAuthors" Target="commentAuthors.xml"/><Relationship Id="rId5" Type="http://schemas.openxmlformats.org/officeDocument/2006/relationships/slide" Target="slides/slide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0205" y="64649"/>
            <a:ext cx="8687425" cy="6713010"/>
          </a:xfrm>
        </p:spPr>
      </p:pic>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a:bodyPr>
          <a:lstStyle/>
          <a:p>
            <a:pPr algn="ctr"/>
            <a:r>
              <a:rPr lang="en-US" sz="3000" dirty="0"/>
              <a:t>Data Set Visualization</a:t>
            </a:r>
          </a:p>
        </p:txBody>
      </p:sp>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Autofit/>
          </a:bodyPr>
          <a:lstStyle/>
          <a:p>
            <a:pPr algn="ctr"/>
            <a:r>
              <a:rPr lang="en-US" sz="3000"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A11C-ADCA-CD12-6A8F-5403EF8220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F6F82-F481-AAA8-924D-045D7C5B27FB}"/>
              </a:ext>
            </a:extLst>
          </p:cNvPr>
          <p:cNvPicPr>
            <a:picLocks noChangeAspect="1"/>
          </p:cNvPicPr>
          <p:nvPr/>
        </p:nvPicPr>
        <p:blipFill>
          <a:blip r:embed="rId2"/>
          <a:stretch>
            <a:fillRect/>
          </a:stretch>
        </p:blipFill>
        <p:spPr>
          <a:xfrm>
            <a:off x="63910" y="534694"/>
            <a:ext cx="8003634" cy="5587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09DF43E-D3E7-83F3-D599-9FC2B421F802}"/>
              </a:ext>
            </a:extLst>
          </p:cNvPr>
          <p:cNvSpPr>
            <a:spLocks noGrp="1"/>
          </p:cNvSpPr>
          <p:nvPr>
            <p:ph type="title"/>
          </p:nvPr>
        </p:nvSpPr>
        <p:spPr>
          <a:xfrm>
            <a:off x="838200" y="1"/>
            <a:ext cx="10515600" cy="498764"/>
          </a:xfrm>
        </p:spPr>
        <p:txBody>
          <a:bodyPr>
            <a:noAutofit/>
          </a:bodyPr>
          <a:lstStyle/>
          <a:p>
            <a:pPr algn="ctr"/>
            <a:r>
              <a:rPr lang="en-US" sz="3000" dirty="0"/>
              <a:t>Data Set Description</a:t>
            </a:r>
          </a:p>
        </p:txBody>
      </p:sp>
      <p:pic>
        <p:nvPicPr>
          <p:cNvPr id="4" name="Picture 3">
            <a:extLst>
              <a:ext uri="{FF2B5EF4-FFF2-40B4-BE49-F238E27FC236}">
                <a16:creationId xmlns:a16="http://schemas.microsoft.com/office/drawing/2014/main" id="{887BEA08-D136-85F3-657A-68FFC1D93C6E}"/>
              </a:ext>
            </a:extLst>
          </p:cNvPr>
          <p:cNvPicPr>
            <a:picLocks noChangeAspect="1"/>
          </p:cNvPicPr>
          <p:nvPr/>
        </p:nvPicPr>
        <p:blipFill rotWithShape="1">
          <a:blip r:embed="rId3"/>
          <a:srcRect l="10408" t="4304"/>
          <a:stretch/>
        </p:blipFill>
        <p:spPr>
          <a:xfrm>
            <a:off x="3339878" y="2228265"/>
            <a:ext cx="9725854" cy="4774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317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91188"/>
            <a:ext cx="10515600" cy="637309"/>
          </a:xfrm>
        </p:spPr>
        <p:txBody>
          <a:bodyPr>
            <a:noAutofit/>
          </a:bodyPr>
          <a:lstStyle/>
          <a:p>
            <a:pPr algn="ctr"/>
            <a:r>
              <a:rPr lang="en-US" sz="3000" dirty="0"/>
              <a:t>Preprocessing Techniques:</a:t>
            </a:r>
            <a:br>
              <a:rPr lang="en-US" sz="3000" dirty="0"/>
            </a:br>
            <a:r>
              <a:rPr lang="en-US" sz="3000" dirty="0"/>
              <a:t>Feature Selection &amp; Standardization</a:t>
            </a:r>
          </a:p>
        </p:txBody>
      </p:sp>
      <p:pic>
        <p:nvPicPr>
          <p:cNvPr id="3" name="Picture 2">
            <a:extLst>
              <a:ext uri="{FF2B5EF4-FFF2-40B4-BE49-F238E27FC236}">
                <a16:creationId xmlns:a16="http://schemas.microsoft.com/office/drawing/2014/main" id="{FA4F9904-CBCD-4EF0-83E2-5E678BF69B2F}"/>
              </a:ext>
            </a:extLst>
          </p:cNvPr>
          <p:cNvPicPr>
            <a:picLocks noChangeAspect="1"/>
          </p:cNvPicPr>
          <p:nvPr/>
        </p:nvPicPr>
        <p:blipFill rotWithShape="1">
          <a:blip r:embed="rId2"/>
          <a:srcRect t="13689"/>
          <a:stretch/>
        </p:blipFill>
        <p:spPr>
          <a:xfrm>
            <a:off x="422962" y="728497"/>
            <a:ext cx="11511341" cy="6044262"/>
          </a:xfrm>
          <a:prstGeom prst="rect">
            <a:avLst/>
          </a:prstGeom>
        </p:spPr>
      </p:pic>
    </p:spTree>
    <p:extLst>
      <p:ext uri="{BB962C8B-B14F-4D97-AF65-F5344CB8AC3E}">
        <p14:creationId xmlns:p14="http://schemas.microsoft.com/office/powerpoint/2010/main" val="5763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355545"/>
            <a:ext cx="10515600" cy="1325563"/>
          </a:xfrm>
        </p:spPr>
        <p:txBody>
          <a:bodyPr>
            <a:normAutofit/>
          </a:bodyPr>
          <a:lstStyle/>
          <a:p>
            <a:pPr algn="ctr"/>
            <a:r>
              <a:rPr lang="en-US" sz="3000" dirty="0"/>
              <a:t>Machine Learning Technique: K-means Clustering</a:t>
            </a:r>
          </a:p>
        </p:txBody>
      </p:sp>
      <p:pic>
        <p:nvPicPr>
          <p:cNvPr id="3" name="Picture 2">
            <a:extLst>
              <a:ext uri="{FF2B5EF4-FFF2-40B4-BE49-F238E27FC236}">
                <a16:creationId xmlns:a16="http://schemas.microsoft.com/office/drawing/2014/main" id="{7836D0B4-5723-F26B-6B15-A7FBA066152D}"/>
              </a:ext>
            </a:extLst>
          </p:cNvPr>
          <p:cNvPicPr>
            <a:picLocks noChangeAspect="1"/>
          </p:cNvPicPr>
          <p:nvPr/>
        </p:nvPicPr>
        <p:blipFill>
          <a:blip r:embed="rId2"/>
          <a:stretch>
            <a:fillRect/>
          </a:stretch>
        </p:blipFill>
        <p:spPr>
          <a:xfrm>
            <a:off x="125036" y="688869"/>
            <a:ext cx="9293788" cy="4301581"/>
          </a:xfrm>
          <a:prstGeom prst="rect">
            <a:avLst/>
          </a:prstGeom>
        </p:spPr>
      </p:pic>
      <p:pic>
        <p:nvPicPr>
          <p:cNvPr id="4" name="Picture 3">
            <a:extLst>
              <a:ext uri="{FF2B5EF4-FFF2-40B4-BE49-F238E27FC236}">
                <a16:creationId xmlns:a16="http://schemas.microsoft.com/office/drawing/2014/main" id="{9C99FCE9-23EE-2E53-2083-FEDDC4C93FEC}"/>
              </a:ext>
            </a:extLst>
          </p:cNvPr>
          <p:cNvPicPr>
            <a:picLocks noChangeAspect="1"/>
          </p:cNvPicPr>
          <p:nvPr/>
        </p:nvPicPr>
        <p:blipFill rotWithShape="1">
          <a:blip r:embed="rId3"/>
          <a:srcRect r="34517"/>
          <a:stretch/>
        </p:blipFill>
        <p:spPr>
          <a:xfrm>
            <a:off x="5912609" y="1587850"/>
            <a:ext cx="6279391" cy="4055256"/>
          </a:xfrm>
          <a:prstGeom prst="rect">
            <a:avLst/>
          </a:prstGeom>
        </p:spPr>
      </p:pic>
      <p:pic>
        <p:nvPicPr>
          <p:cNvPr id="6" name="Picture 5">
            <a:extLst>
              <a:ext uri="{FF2B5EF4-FFF2-40B4-BE49-F238E27FC236}">
                <a16:creationId xmlns:a16="http://schemas.microsoft.com/office/drawing/2014/main" id="{173057A5-9309-9419-79C8-7A1A50458166}"/>
              </a:ext>
            </a:extLst>
          </p:cNvPr>
          <p:cNvPicPr>
            <a:picLocks noChangeAspect="1"/>
          </p:cNvPicPr>
          <p:nvPr/>
        </p:nvPicPr>
        <p:blipFill>
          <a:blip r:embed="rId4"/>
          <a:stretch>
            <a:fillRect/>
          </a:stretch>
        </p:blipFill>
        <p:spPr>
          <a:xfrm>
            <a:off x="69742" y="5531537"/>
            <a:ext cx="12122258" cy="1326463"/>
          </a:xfrm>
          <a:prstGeom prst="rect">
            <a:avLst/>
          </a:prstGeom>
        </p:spPr>
      </p:pic>
    </p:spTree>
    <p:extLst>
      <p:ext uri="{BB962C8B-B14F-4D97-AF65-F5344CB8AC3E}">
        <p14:creationId xmlns:p14="http://schemas.microsoft.com/office/powerpoint/2010/main" val="371422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5276B38-2138-CC6F-F055-F9C91A4DC788}"/>
              </a:ext>
            </a:extLst>
          </p:cNvPr>
          <p:cNvPicPr>
            <a:picLocks noChangeAspect="1"/>
          </p:cNvPicPr>
          <p:nvPr/>
        </p:nvPicPr>
        <p:blipFill>
          <a:blip r:embed="rId2"/>
          <a:stretch>
            <a:fillRect/>
          </a:stretch>
        </p:blipFill>
        <p:spPr>
          <a:xfrm>
            <a:off x="-886047" y="-36049"/>
            <a:ext cx="4382939" cy="2913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64D750B-C016-08F2-062D-141F50B2A838}"/>
              </a:ext>
            </a:extLst>
          </p:cNvPr>
          <p:cNvPicPr>
            <a:picLocks noChangeAspect="1"/>
          </p:cNvPicPr>
          <p:nvPr/>
        </p:nvPicPr>
        <p:blipFill>
          <a:blip r:embed="rId3"/>
          <a:stretch>
            <a:fillRect/>
          </a:stretch>
        </p:blipFill>
        <p:spPr>
          <a:xfrm>
            <a:off x="-886047" y="3746165"/>
            <a:ext cx="4382939"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62B357B-4FA8-2178-8A47-CD7FF79C64A6}"/>
              </a:ext>
            </a:extLst>
          </p:cNvPr>
          <p:cNvPicPr>
            <a:picLocks noChangeAspect="1"/>
          </p:cNvPicPr>
          <p:nvPr/>
        </p:nvPicPr>
        <p:blipFill>
          <a:blip r:embed="rId4"/>
          <a:stretch>
            <a:fillRect/>
          </a:stretch>
        </p:blipFill>
        <p:spPr>
          <a:xfrm>
            <a:off x="8521243" y="-36049"/>
            <a:ext cx="4389781"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A80B9E-3202-DBDA-5E6B-6455882C31BC}"/>
              </a:ext>
            </a:extLst>
          </p:cNvPr>
          <p:cNvPicPr>
            <a:picLocks noChangeAspect="1"/>
          </p:cNvPicPr>
          <p:nvPr/>
        </p:nvPicPr>
        <p:blipFill rotWithShape="1">
          <a:blip r:embed="rId5"/>
          <a:srcRect r="48531"/>
          <a:stretch/>
        </p:blipFill>
        <p:spPr>
          <a:xfrm>
            <a:off x="3614468" y="-35440"/>
            <a:ext cx="4820695"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1D0B1A4-E99F-3244-3FA1-DEEC092F3F8B}"/>
              </a:ext>
            </a:extLst>
          </p:cNvPr>
          <p:cNvPicPr>
            <a:picLocks noChangeAspect="1"/>
          </p:cNvPicPr>
          <p:nvPr/>
        </p:nvPicPr>
        <p:blipFill rotWithShape="1">
          <a:blip r:embed="rId5"/>
          <a:srcRect l="51445"/>
          <a:stretch/>
        </p:blipFill>
        <p:spPr>
          <a:xfrm>
            <a:off x="8322292" y="3728801"/>
            <a:ext cx="4588731"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939873" y="3107930"/>
            <a:ext cx="4279106" cy="715530"/>
          </a:xfrm>
        </p:spPr>
        <p:txBody>
          <a:bodyPr>
            <a:noAutofit/>
          </a:bodyPr>
          <a:lstStyle/>
          <a:p>
            <a:pPr algn="ctr"/>
            <a:r>
              <a:rPr lang="en-US" sz="3000" dirty="0"/>
              <a:t>Python Results</a:t>
            </a:r>
          </a:p>
        </p:txBody>
      </p:sp>
      <p:pic>
        <p:nvPicPr>
          <p:cNvPr id="3" name="Picture 2">
            <a:extLst>
              <a:ext uri="{FF2B5EF4-FFF2-40B4-BE49-F238E27FC236}">
                <a16:creationId xmlns:a16="http://schemas.microsoft.com/office/drawing/2014/main" id="{C8A75F43-8737-3945-EE9D-4B2116BC2837}"/>
              </a:ext>
            </a:extLst>
          </p:cNvPr>
          <p:cNvPicPr>
            <a:picLocks noChangeAspect="1"/>
          </p:cNvPicPr>
          <p:nvPr/>
        </p:nvPicPr>
        <p:blipFill>
          <a:blip r:embed="rId6"/>
          <a:stretch>
            <a:fillRect/>
          </a:stretch>
        </p:blipFill>
        <p:spPr>
          <a:xfrm>
            <a:off x="3148949" y="2900377"/>
            <a:ext cx="5867400" cy="3686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1169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a:xfrm>
            <a:off x="838200" y="-293552"/>
            <a:ext cx="10515600" cy="1325563"/>
          </a:xfrm>
        </p:spPr>
        <p:txBody>
          <a:bodyPr>
            <a:normAutofit/>
          </a:bodyPr>
          <a:lstStyle/>
          <a:p>
            <a:pPr algn="ctr"/>
            <a:r>
              <a:rPr lang="en-US" sz="3000"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a:xfrm>
            <a:off x="738188" y="789781"/>
            <a:ext cx="10515600" cy="4351338"/>
          </a:xfrm>
        </p:spPr>
        <p:txBody>
          <a:bodyPr>
            <a:normAutofit/>
          </a:bodyPr>
          <a:lstStyle/>
          <a:p>
            <a:pPr marL="114300" indent="0" algn="just">
              <a:lnSpc>
                <a:spcPct val="107000"/>
              </a:lnSpc>
              <a:spcBef>
                <a:spcPts val="0"/>
              </a:spcBef>
              <a:buNone/>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These visualizations provided insights into:</a:t>
            </a:r>
          </a:p>
          <a:p>
            <a:pPr algn="just">
              <a:lnSpc>
                <a:spcPct val="107000"/>
              </a:lnSpc>
              <a:spcBef>
                <a:spcPts val="0"/>
              </a:spcBef>
              <a:buFont typeface="Wingdings" panose="05000000000000000000" pitchFamily="2" charset="2"/>
              <a:buChar char="§"/>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How power plants are geographically grouped based on the energy source capacities and location.</a:t>
            </a:r>
          </a:p>
          <a:p>
            <a:pPr algn="just">
              <a:lnSpc>
                <a:spcPct val="107000"/>
              </a:lnSpc>
              <a:spcBef>
                <a:spcPts val="0"/>
              </a:spcBef>
              <a:buFont typeface="Wingdings" panose="05000000000000000000" pitchFamily="2" charset="2"/>
              <a:buChar char="§"/>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The variability in power capacity among different clusters.</a:t>
            </a:r>
          </a:p>
          <a:p>
            <a:pPr algn="just">
              <a:lnSpc>
                <a:spcPct val="107000"/>
              </a:lnSpc>
              <a:spcBef>
                <a:spcPts val="0"/>
              </a:spcBef>
              <a:buFont typeface="Wingdings" panose="05000000000000000000" pitchFamily="2" charset="2"/>
              <a:buChar char="§"/>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p>
          <a:p>
            <a:pPr algn="just">
              <a:lnSpc>
                <a:spcPct val="107000"/>
              </a:lnSpc>
              <a:spcBef>
                <a:spcPts val="0"/>
              </a:spcBef>
              <a:buFont typeface="Wingdings" panose="05000000000000000000" pitchFamily="2" charset="2"/>
              <a:buChar char="§"/>
            </a:pPr>
            <a:endParaRPr lang="en-US" sz="2100" kern="100" dirty="0">
              <a:latin typeface="Aptos" panose="020B0004020202020204" pitchFamily="34" charset="0"/>
              <a:ea typeface="Aptos" panose="020B0004020202020204" pitchFamily="34" charset="0"/>
              <a:cs typeface="Times New Roman" panose="02020603050405020304" pitchFamily="18" charset="0"/>
            </a:endParaRPr>
          </a:p>
          <a:p>
            <a:pPr algn="just">
              <a:lnSpc>
                <a:spcPct val="107000"/>
              </a:lnSpc>
              <a:spcBef>
                <a:spcPts val="0"/>
              </a:spcBef>
              <a:buFont typeface="Wingdings" panose="05000000000000000000" pitchFamily="2" charset="2"/>
              <a:buChar char="§"/>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algn="just">
              <a:lnSpc>
                <a:spcPct val="107000"/>
              </a:lnSpc>
              <a:spcBef>
                <a:spcPts val="0"/>
              </a:spcBef>
              <a:buFont typeface="Wingdings" panose="05000000000000000000" pitchFamily="2" charset="2"/>
              <a:buChar char="§"/>
            </a:pPr>
            <a:r>
              <a:rPr lang="en-US" sz="21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p:txBody>
      </p:sp>
    </p:spTree>
    <p:extLst>
      <p:ext uri="{BB962C8B-B14F-4D97-AF65-F5344CB8AC3E}">
        <p14:creationId xmlns:p14="http://schemas.microsoft.com/office/powerpoint/2010/main" val="131603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a:xfrm>
            <a:off x="838200" y="-394286"/>
            <a:ext cx="10515600" cy="1325563"/>
          </a:xfrm>
        </p:spPr>
        <p:txBody>
          <a:bodyPr>
            <a:normAutofit/>
          </a:bodyPr>
          <a:lstStyle/>
          <a:p>
            <a:pPr algn="ctr"/>
            <a:r>
              <a:rPr lang="en-US" sz="3000"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a:xfrm>
            <a:off x="838200" y="625475"/>
            <a:ext cx="10515600" cy="4351338"/>
          </a:xfrm>
        </p:spPr>
        <p:txBody>
          <a:bodyPr>
            <a:normAutofit/>
          </a:bodyPr>
          <a:lstStyle/>
          <a:p>
            <a:pPr algn="just">
              <a:buFont typeface="Wingdings" panose="05000000000000000000" pitchFamily="2" charset="2"/>
              <a:buChar char="§"/>
            </a:pPr>
            <a:r>
              <a:rPr lang="en-US" sz="2100" dirty="0">
                <a:latin typeface="Aptos" panose="020B0004020202020204" pitchFamily="34" charset="0"/>
                <a:hlinkClick r:id="rId2"/>
              </a:rPr>
              <a:t>https://montclair.maps.arcgis.com/home/item.html?id=b063316fac7345dba4bae96eaa813b2f</a:t>
            </a:r>
            <a:r>
              <a:rPr lang="en-US" sz="2100" dirty="0">
                <a:latin typeface="Aptos" panose="020B0004020202020204" pitchFamily="34" charset="0"/>
              </a:rPr>
              <a:t> (US Power Plants Data source)</a:t>
            </a:r>
          </a:p>
          <a:p>
            <a:pPr algn="just">
              <a:buFont typeface="Wingdings" panose="05000000000000000000" pitchFamily="2" charset="2"/>
              <a:buChar char="§"/>
            </a:pPr>
            <a:r>
              <a:rPr lang="en-US" sz="2100" dirty="0">
                <a:latin typeface="Aptos" panose="020B0004020202020204" pitchFamily="34" charset="0"/>
                <a:hlinkClick r:id="rId3"/>
              </a:rPr>
              <a:t>https://pro.arcgis.com/en/pro-app/latest/tool-reference/spatial-statistics/multivariate-clustering.htm</a:t>
            </a:r>
            <a:r>
              <a:rPr lang="en-US" sz="2100" dirty="0">
                <a:latin typeface="Aptos" panose="020B0004020202020204" pitchFamily="34" charset="0"/>
              </a:rPr>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9819</TotalTime>
  <Words>207</Words>
  <Application>Microsoft Office PowerPoint</Application>
  <PresentationFormat>Widescreen</PresentationFormat>
  <Paragraphs>22</Paragraphs>
  <Slides>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Aptos</vt:lpstr>
      <vt:lpstr>Arial</vt:lpstr>
      <vt:lpstr>Calibri</vt:lpstr>
      <vt:lpstr>Montserrat Medium</vt:lpstr>
      <vt:lpstr>Raleway</vt:lpstr>
      <vt:lpstr>Raleway Black</vt:lpstr>
      <vt:lpstr>Wingdings</vt:lpstr>
      <vt:lpstr>Office Theme</vt:lpstr>
      <vt:lpstr>Unsupervised Learning using K-means Clustering: Python Vs ArcGIS</vt:lpstr>
      <vt:lpstr>Data Set Visualization</vt:lpstr>
      <vt:lpstr>Data Set Description</vt:lpstr>
      <vt:lpstr>Data Set Description</vt:lpstr>
      <vt:lpstr>Preprocessing Techniques: Feature Selection &amp; Standardization</vt:lpstr>
      <vt:lpstr>Machine Learning Technique: K-means Clustering</vt:lpstr>
      <vt:lpstr>Python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ernestdivine74@gmail.com</cp:lastModifiedBy>
  <cp:revision>7</cp:revision>
  <dcterms:created xsi:type="dcterms:W3CDTF">2023-10-05T01:47:30Z</dcterms:created>
  <dcterms:modified xsi:type="dcterms:W3CDTF">2024-02-27T21:55:40Z</dcterms:modified>
</cp:coreProperties>
</file>